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6.xml"/><Relationship Id="rId22" Type="http://schemas.openxmlformats.org/officeDocument/2006/relationships/font" Target="fonts/Roboto-italic.fntdata"/><Relationship Id="rId10" Type="http://schemas.openxmlformats.org/officeDocument/2006/relationships/slide" Target="slides/slide5.xml"/><Relationship Id="rId21"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88bb687fc0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88bb687fc0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4976fd395d834bb3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4976fd395d834bb3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88d0a006d5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88d0a006d5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88bb687fc0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88bb687fc0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88d0a006d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88d0a006d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g88d0a006d5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88d0a006d5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88bb687fc0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88bb687fc0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4976fd395d834bb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4976fd395d834bb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4976fd395d834bb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4976fd395d834bb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4976fd395d834bb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4976fd395d834bb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976fd395d834bb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976fd395d834bb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4976fd395d834bb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4976fd395d834bb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4976fd395d834bb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4976fd395d834bb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hyperlink" Target="https://bit.ly/tfcasatwitter" TargetMode="External"/><Relationship Id="rId5" Type="http://schemas.openxmlformats.org/officeDocument/2006/relationships/hyperlink" Target="https://bit.ly/tfCasaFB" TargetMode="External"/><Relationship Id="rId6" Type="http://schemas.openxmlformats.org/officeDocument/2006/relationships/hyperlink" Target="https://bit.ly/tfCasaMeetup"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519150"/>
            <a:ext cx="85206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3800">
                <a:solidFill>
                  <a:srgbClr val="445064"/>
                </a:solidFill>
              </a:rPr>
              <a:t>TensorFlow Casablanca </a:t>
            </a:r>
            <a:endParaRPr sz="3800">
              <a:solidFill>
                <a:srgbClr val="445064"/>
              </a:solidFill>
            </a:endParaRPr>
          </a:p>
        </p:txBody>
      </p:sp>
      <p:grpSp>
        <p:nvGrpSpPr>
          <p:cNvPr id="55" name="Google Shape;55;p13"/>
          <p:cNvGrpSpPr/>
          <p:nvPr/>
        </p:nvGrpSpPr>
        <p:grpSpPr>
          <a:xfrm>
            <a:off x="2350525" y="3329868"/>
            <a:ext cx="5498700" cy="904812"/>
            <a:chOff x="1756850" y="3687925"/>
            <a:chExt cx="5498700" cy="879312"/>
          </a:xfrm>
        </p:grpSpPr>
        <p:sp>
          <p:nvSpPr>
            <p:cNvPr id="56" name="Google Shape;56;p13"/>
            <p:cNvSpPr txBox="1"/>
            <p:nvPr/>
          </p:nvSpPr>
          <p:spPr>
            <a:xfrm>
              <a:off x="1756850" y="3687925"/>
              <a:ext cx="5498700" cy="87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lang="en-GB" sz="1200">
                  <a:solidFill>
                    <a:srgbClr val="FFFFFF"/>
                  </a:solidFill>
                </a:rPr>
                <a:t>TensorFlow Casablanca </a:t>
              </a:r>
              <a:r>
                <a:rPr b="1" lang="en-GB" sz="1200">
                  <a:solidFill>
                    <a:srgbClr val="FFFFFF"/>
                  </a:solidFill>
                </a:rPr>
                <a:t>Organizer</a:t>
              </a:r>
              <a:endParaRPr b="1" i="0" sz="12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1" lang="en-GB" sz="1200">
                  <a:solidFill>
                    <a:srgbClr val="FFFFFF"/>
                  </a:solidFill>
                </a:rPr>
                <a:t>SARA EL-ATEIF</a:t>
              </a:r>
              <a:br>
                <a:rPr lang="en-GB" sz="1200">
                  <a:solidFill>
                    <a:srgbClr val="FFFFFF"/>
                  </a:solidFill>
                </a:rPr>
              </a:br>
              <a:r>
                <a:rPr lang="en-GB" sz="1200">
                  <a:solidFill>
                    <a:srgbClr val="FFFFFF"/>
                  </a:solidFill>
                </a:rPr>
                <a:t>DEEP LEARNING ENGINEER</a:t>
              </a:r>
              <a:endParaRPr b="0" i="0" sz="12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n-GB" sz="1200" u="none" cap="none" strike="noStrike">
                  <a:solidFill>
                    <a:srgbClr val="FFFFFF"/>
                  </a:solidFill>
                  <a:latin typeface="Arial"/>
                  <a:ea typeface="Arial"/>
                  <a:cs typeface="Arial"/>
                  <a:sym typeface="Arial"/>
                </a:rPr>
                <a:t>       @el_ateifSara</a:t>
              </a:r>
              <a:endParaRPr b="0" i="0" sz="1200" u="none" cap="none" strike="noStrike">
                <a:solidFill>
                  <a:srgbClr val="FFFFFF"/>
                </a:solidFill>
                <a:latin typeface="Arial"/>
                <a:ea typeface="Arial"/>
                <a:cs typeface="Arial"/>
                <a:sym typeface="Arial"/>
              </a:endParaRPr>
            </a:p>
          </p:txBody>
        </p:sp>
        <p:pic>
          <p:nvPicPr>
            <p:cNvPr id="57" name="Google Shape;57;p13"/>
            <p:cNvPicPr preferRelativeResize="0"/>
            <p:nvPr/>
          </p:nvPicPr>
          <p:blipFill rotWithShape="1">
            <a:blip r:embed="rId4">
              <a:alphaModFix/>
            </a:blip>
            <a:srcRect b="0" l="0" r="0" t="0"/>
            <a:stretch/>
          </p:blipFill>
          <p:spPr>
            <a:xfrm>
              <a:off x="1810850" y="4264610"/>
              <a:ext cx="302627" cy="302627"/>
            </a:xfrm>
            <a:prstGeom prst="rect">
              <a:avLst/>
            </a:prstGeom>
            <a:noFill/>
            <a:ln>
              <a:noFill/>
            </a:ln>
          </p:spPr>
        </p:pic>
      </p:grpSp>
      <p:pic>
        <p:nvPicPr>
          <p:cNvPr id="58" name="Google Shape;58;p13"/>
          <p:cNvPicPr preferRelativeResize="0"/>
          <p:nvPr/>
        </p:nvPicPr>
        <p:blipFill rotWithShape="1">
          <a:blip r:embed="rId5">
            <a:alphaModFix/>
          </a:blip>
          <a:srcRect b="15258" l="0" r="0" t="7521"/>
          <a:stretch/>
        </p:blipFill>
        <p:spPr>
          <a:xfrm>
            <a:off x="754350" y="3033850"/>
            <a:ext cx="1453825" cy="1496849"/>
          </a:xfrm>
          <a:prstGeom prst="rect">
            <a:avLst/>
          </a:prstGeom>
          <a:noFill/>
          <a:ln cap="flat" cmpd="sng" w="19050">
            <a:solidFill>
              <a:srgbClr val="FFFFFF"/>
            </a:solidFill>
            <a:prstDash val="solid"/>
            <a:round/>
            <a:headEnd len="sm" w="sm" type="none"/>
            <a:tailEnd len="sm" w="sm" type="none"/>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8" name="Shape 108"/>
        <p:cNvGrpSpPr/>
        <p:nvPr/>
      </p:nvGrpSpPr>
      <p:grpSpPr>
        <a:xfrm>
          <a:off x="0" y="0"/>
          <a:ext cx="0" cy="0"/>
          <a:chOff x="0" y="0"/>
          <a:chExt cx="0" cy="0"/>
        </a:xfrm>
      </p:grpSpPr>
      <p:sp>
        <p:nvSpPr>
          <p:cNvPr id="109" name="Google Shape;109;p22"/>
          <p:cNvSpPr txBox="1"/>
          <p:nvPr>
            <p:ph type="title"/>
          </p:nvPr>
        </p:nvSpPr>
        <p:spPr>
          <a:xfrm>
            <a:off x="311700" y="666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445064"/>
                </a:solidFill>
              </a:rPr>
              <a:t>Code of Conduct</a:t>
            </a:r>
            <a:endParaRPr>
              <a:solidFill>
                <a:srgbClr val="445064"/>
              </a:solidFill>
            </a:endParaRPr>
          </a:p>
        </p:txBody>
      </p:sp>
      <p:sp>
        <p:nvSpPr>
          <p:cNvPr id="110" name="Google Shape;110;p22"/>
          <p:cNvSpPr txBox="1"/>
          <p:nvPr>
            <p:ph idx="1" type="body"/>
          </p:nvPr>
        </p:nvSpPr>
        <p:spPr>
          <a:xfrm>
            <a:off x="311700" y="1366250"/>
            <a:ext cx="8520600" cy="3375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b="1" lang="en-GB" sz="1700">
                <a:solidFill>
                  <a:srgbClr val="EF7A30"/>
                </a:solidFill>
                <a:highlight>
                  <a:srgbClr val="FFFFFF"/>
                </a:highlight>
                <a:latin typeface="Roboto"/>
                <a:ea typeface="Roboto"/>
                <a:cs typeface="Roboto"/>
                <a:sym typeface="Roboto"/>
              </a:rPr>
              <a:t>Participate</a:t>
            </a:r>
            <a:r>
              <a:rPr b="1" lang="en-GB" sz="1700">
                <a:solidFill>
                  <a:srgbClr val="676C72"/>
                </a:solidFill>
                <a:highlight>
                  <a:srgbClr val="FFFFFF"/>
                </a:highlight>
                <a:latin typeface="Roboto"/>
                <a:ea typeface="Roboto"/>
                <a:cs typeface="Roboto"/>
                <a:sym typeface="Roboto"/>
              </a:rPr>
              <a:t>.</a:t>
            </a:r>
            <a:r>
              <a:rPr lang="en-GB" sz="1700">
                <a:solidFill>
                  <a:srgbClr val="676C72"/>
                </a:solidFill>
                <a:highlight>
                  <a:srgbClr val="FFFFFF"/>
                </a:highlight>
                <a:latin typeface="Roboto"/>
                <a:ea typeface="Roboto"/>
                <a:cs typeface="Roboto"/>
                <a:sym typeface="Roboto"/>
              </a:rPr>
              <a:t> Join in on discussions, show up for in-person meetings regularly, offer feedback, and help implement that feedback.</a:t>
            </a:r>
            <a:endParaRPr sz="1700">
              <a:solidFill>
                <a:srgbClr val="676C72"/>
              </a:solidFill>
              <a:highlight>
                <a:srgbClr val="FFFFFF"/>
              </a:highlight>
              <a:latin typeface="Roboto"/>
              <a:ea typeface="Roboto"/>
              <a:cs typeface="Roboto"/>
              <a:sym typeface="Roboto"/>
            </a:endParaRPr>
          </a:p>
          <a:p>
            <a:pPr indent="0" lvl="0" marL="0" rtl="0" algn="just">
              <a:spcBef>
                <a:spcPts val="1200"/>
              </a:spcBef>
              <a:spcAft>
                <a:spcPts val="0"/>
              </a:spcAft>
              <a:buClr>
                <a:schemeClr val="dk1"/>
              </a:buClr>
              <a:buSzPts val="1100"/>
              <a:buFont typeface="Arial"/>
              <a:buNone/>
            </a:pPr>
            <a:r>
              <a:rPr b="1" lang="en-GB" sz="1700">
                <a:solidFill>
                  <a:srgbClr val="EF7A30"/>
                </a:solidFill>
                <a:highlight>
                  <a:srgbClr val="FFFFFF"/>
                </a:highlight>
                <a:latin typeface="Roboto"/>
                <a:ea typeface="Roboto"/>
                <a:cs typeface="Roboto"/>
                <a:sym typeface="Roboto"/>
              </a:rPr>
              <a:t>Basic etiquette for online discussions</a:t>
            </a:r>
            <a:r>
              <a:rPr b="1" lang="en-GB" sz="1700">
                <a:solidFill>
                  <a:srgbClr val="676C72"/>
                </a:solidFill>
                <a:highlight>
                  <a:srgbClr val="FFFFFF"/>
                </a:highlight>
                <a:latin typeface="Roboto"/>
                <a:ea typeface="Roboto"/>
                <a:cs typeface="Roboto"/>
                <a:sym typeface="Roboto"/>
              </a:rPr>
              <a:t>.</a:t>
            </a:r>
            <a:r>
              <a:rPr lang="en-GB" sz="1700">
                <a:solidFill>
                  <a:srgbClr val="676C72"/>
                </a:solidFill>
                <a:highlight>
                  <a:srgbClr val="FFFFFF"/>
                </a:highlight>
                <a:latin typeface="Roboto"/>
                <a:ea typeface="Roboto"/>
                <a:cs typeface="Roboto"/>
                <a:sym typeface="Roboto"/>
              </a:rPr>
              <a:t> Don’t send messages to a big list that only need to go to one person. Keep off topic conversations to a minimum. Don’t be spammy by advertising or promoting personal projects which are off topic.</a:t>
            </a:r>
            <a:endParaRPr sz="1700">
              <a:solidFill>
                <a:srgbClr val="676C72"/>
              </a:solidFill>
              <a:highlight>
                <a:srgbClr val="FFFFFF"/>
              </a:highlight>
              <a:latin typeface="Roboto"/>
              <a:ea typeface="Roboto"/>
              <a:cs typeface="Roboto"/>
              <a:sym typeface="Roboto"/>
            </a:endParaRPr>
          </a:p>
          <a:p>
            <a:pPr indent="0" lvl="0" marL="0" rtl="0" algn="just">
              <a:spcBef>
                <a:spcPts val="0"/>
              </a:spcBef>
              <a:spcAft>
                <a:spcPts val="1600"/>
              </a:spcAft>
              <a:buNone/>
            </a:pPr>
            <a:r>
              <a:t/>
            </a:r>
            <a:endParaRPr b="1" sz="2200">
              <a:solidFill>
                <a:srgbClr val="676C72"/>
              </a:solidFill>
              <a:highlight>
                <a:srgbClr val="FFFFFF"/>
              </a:highlight>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14" name="Shape 114"/>
        <p:cNvGrpSpPr/>
        <p:nvPr/>
      </p:nvGrpSpPr>
      <p:grpSpPr>
        <a:xfrm>
          <a:off x="0" y="0"/>
          <a:ext cx="0" cy="0"/>
          <a:chOff x="0" y="0"/>
          <a:chExt cx="0" cy="0"/>
        </a:xfrm>
      </p:grpSpPr>
      <p:sp>
        <p:nvSpPr>
          <p:cNvPr id="115" name="Google Shape;115;p23"/>
          <p:cNvSpPr txBox="1"/>
          <p:nvPr>
            <p:ph type="title"/>
          </p:nvPr>
        </p:nvSpPr>
        <p:spPr>
          <a:xfrm>
            <a:off x="311700" y="676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445064"/>
                </a:solidFill>
              </a:rPr>
              <a:t>Our </a:t>
            </a:r>
            <a:r>
              <a:rPr lang="en-GB">
                <a:solidFill>
                  <a:srgbClr val="445064"/>
                </a:solidFill>
              </a:rPr>
              <a:t>social media </a:t>
            </a:r>
            <a:endParaRPr>
              <a:solidFill>
                <a:srgbClr val="445064"/>
              </a:solidFill>
            </a:endParaRPr>
          </a:p>
        </p:txBody>
      </p:sp>
      <p:sp>
        <p:nvSpPr>
          <p:cNvPr id="116" name="Google Shape;116;p23"/>
          <p:cNvSpPr txBox="1"/>
          <p:nvPr>
            <p:ph idx="1" type="body"/>
          </p:nvPr>
        </p:nvSpPr>
        <p:spPr>
          <a:xfrm>
            <a:off x="311700" y="1386325"/>
            <a:ext cx="8520600" cy="3182700"/>
          </a:xfrm>
          <a:prstGeom prst="rect">
            <a:avLst/>
          </a:prstGeom>
        </p:spPr>
        <p:txBody>
          <a:bodyPr anchorCtr="0" anchor="t" bIns="91425" lIns="91425" spcFirstLastPara="1" rIns="91425" wrap="square" tIns="91425">
            <a:noAutofit/>
          </a:bodyPr>
          <a:lstStyle/>
          <a:p>
            <a:pPr indent="-381000" lvl="0" marL="457200" rtl="0" algn="l">
              <a:lnSpc>
                <a:spcPct val="150000"/>
              </a:lnSpc>
              <a:spcBef>
                <a:spcPts val="0"/>
              </a:spcBef>
              <a:spcAft>
                <a:spcPts val="0"/>
              </a:spcAft>
              <a:buClr>
                <a:srgbClr val="445064"/>
              </a:buClr>
              <a:buSzPts val="2400"/>
              <a:buChar char="●"/>
            </a:pPr>
            <a:r>
              <a:rPr b="1" lang="en-GB" sz="2400">
                <a:solidFill>
                  <a:srgbClr val="445064"/>
                </a:solidFill>
              </a:rPr>
              <a:t>Twitter:</a:t>
            </a:r>
            <a:r>
              <a:rPr lang="en-GB" sz="2400">
                <a:solidFill>
                  <a:srgbClr val="445064"/>
                </a:solidFill>
              </a:rPr>
              <a:t>	</a:t>
            </a:r>
            <a:r>
              <a:rPr b="1" lang="en-GB" sz="2400" u="sng">
                <a:solidFill>
                  <a:schemeClr val="hlink"/>
                </a:solidFill>
                <a:hlinkClick r:id="rId4"/>
              </a:rPr>
              <a:t>https://bit.ly/tfcasatwitter</a:t>
            </a:r>
            <a:r>
              <a:rPr b="1" lang="en-GB" sz="2400">
                <a:solidFill>
                  <a:srgbClr val="445064"/>
                </a:solidFill>
              </a:rPr>
              <a:t>   </a:t>
            </a:r>
            <a:endParaRPr b="1" sz="2400">
              <a:solidFill>
                <a:srgbClr val="445064"/>
              </a:solidFill>
            </a:endParaRPr>
          </a:p>
          <a:p>
            <a:pPr indent="-381000" lvl="0" marL="457200" rtl="0" algn="l">
              <a:lnSpc>
                <a:spcPct val="150000"/>
              </a:lnSpc>
              <a:spcBef>
                <a:spcPts val="0"/>
              </a:spcBef>
              <a:spcAft>
                <a:spcPts val="0"/>
              </a:spcAft>
              <a:buClr>
                <a:srgbClr val="445064"/>
              </a:buClr>
              <a:buSzPts val="2400"/>
              <a:buChar char="●"/>
            </a:pPr>
            <a:r>
              <a:rPr b="1" lang="en-GB" sz="2400">
                <a:solidFill>
                  <a:srgbClr val="445064"/>
                </a:solidFill>
              </a:rPr>
              <a:t>Facebook:</a:t>
            </a:r>
            <a:r>
              <a:rPr lang="en-GB" sz="2400">
                <a:solidFill>
                  <a:srgbClr val="445064"/>
                </a:solidFill>
              </a:rPr>
              <a:t>	</a:t>
            </a:r>
            <a:r>
              <a:rPr b="1" lang="en-GB" sz="2400" u="sng">
                <a:solidFill>
                  <a:schemeClr val="hlink"/>
                </a:solidFill>
                <a:hlinkClick r:id="rId5"/>
              </a:rPr>
              <a:t>https://bit.ly/tfCasaFB</a:t>
            </a:r>
            <a:r>
              <a:rPr b="1" lang="en-GB" sz="2400">
                <a:solidFill>
                  <a:srgbClr val="445064"/>
                </a:solidFill>
              </a:rPr>
              <a:t>  </a:t>
            </a:r>
            <a:endParaRPr b="1" sz="2400">
              <a:solidFill>
                <a:srgbClr val="445064"/>
              </a:solidFill>
            </a:endParaRPr>
          </a:p>
          <a:p>
            <a:pPr indent="-381000" lvl="0" marL="457200" rtl="0" algn="l">
              <a:lnSpc>
                <a:spcPct val="150000"/>
              </a:lnSpc>
              <a:spcBef>
                <a:spcPts val="0"/>
              </a:spcBef>
              <a:spcAft>
                <a:spcPts val="0"/>
              </a:spcAft>
              <a:buClr>
                <a:srgbClr val="445064"/>
              </a:buClr>
              <a:buSzPts val="2400"/>
              <a:buChar char="●"/>
            </a:pPr>
            <a:r>
              <a:rPr b="1" lang="en-GB" sz="2400">
                <a:solidFill>
                  <a:srgbClr val="445064"/>
                </a:solidFill>
              </a:rPr>
              <a:t>MeetUp: </a:t>
            </a:r>
            <a:r>
              <a:rPr lang="en-GB" sz="2400">
                <a:solidFill>
                  <a:srgbClr val="445064"/>
                </a:solidFill>
              </a:rPr>
              <a:t>   </a:t>
            </a:r>
            <a:r>
              <a:rPr b="1" lang="en-GB" sz="2400" u="sng">
                <a:solidFill>
                  <a:schemeClr val="hlink"/>
                </a:solidFill>
                <a:hlinkClick r:id="rId6"/>
              </a:rPr>
              <a:t>https://bit.ly/tfCasaMeetup</a:t>
            </a:r>
            <a:r>
              <a:rPr b="1" lang="en-GB" sz="2400">
                <a:solidFill>
                  <a:srgbClr val="445064"/>
                </a:solidFill>
              </a:rPr>
              <a:t> </a:t>
            </a:r>
            <a:endParaRPr b="1" sz="2400">
              <a:solidFill>
                <a:srgbClr val="445064"/>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0" name="Shape 120"/>
        <p:cNvGrpSpPr/>
        <p:nvPr/>
      </p:nvGrpSpPr>
      <p:grpSpPr>
        <a:xfrm>
          <a:off x="0" y="0"/>
          <a:ext cx="0" cy="0"/>
          <a:chOff x="0" y="0"/>
          <a:chExt cx="0" cy="0"/>
        </a:xfrm>
      </p:grpSpPr>
      <p:sp>
        <p:nvSpPr>
          <p:cNvPr id="121" name="Google Shape;121;p24"/>
          <p:cNvSpPr txBox="1"/>
          <p:nvPr/>
        </p:nvSpPr>
        <p:spPr>
          <a:xfrm>
            <a:off x="1739175" y="2670125"/>
            <a:ext cx="6188100" cy="717600"/>
          </a:xfrm>
          <a:prstGeom prst="rect">
            <a:avLst/>
          </a:prstGeom>
          <a:noFill/>
          <a:ln>
            <a:noFill/>
          </a:ln>
        </p:spPr>
        <p:txBody>
          <a:bodyPr anchorCtr="0" anchor="b" bIns="57150" lIns="57150" spcFirstLastPara="1" rIns="57150" wrap="square" tIns="57150">
            <a:noAutofit/>
          </a:bodyPr>
          <a:lstStyle/>
          <a:p>
            <a:pPr indent="0" lvl="0" marL="0" rtl="0" algn="ctr">
              <a:spcBef>
                <a:spcPts val="0"/>
              </a:spcBef>
              <a:spcAft>
                <a:spcPts val="0"/>
              </a:spcAft>
              <a:buNone/>
            </a:pPr>
            <a:r>
              <a:rPr lang="en-GB" sz="3600">
                <a:solidFill>
                  <a:srgbClr val="FFFFFF"/>
                </a:solidFill>
              </a:rPr>
              <a:t>🤓 TensorFlow Certification 🧐</a:t>
            </a:r>
            <a:endParaRPr sz="36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5" name="Shape 125"/>
        <p:cNvGrpSpPr/>
        <p:nvPr/>
      </p:nvGrpSpPr>
      <p:grpSpPr>
        <a:xfrm>
          <a:off x="0" y="0"/>
          <a:ext cx="0" cy="0"/>
          <a:chOff x="0" y="0"/>
          <a:chExt cx="0" cy="0"/>
        </a:xfrm>
      </p:grpSpPr>
      <p:sp>
        <p:nvSpPr>
          <p:cNvPr id="126" name="Google Shape;126;p25"/>
          <p:cNvSpPr txBox="1"/>
          <p:nvPr/>
        </p:nvSpPr>
        <p:spPr>
          <a:xfrm>
            <a:off x="2339100" y="2478113"/>
            <a:ext cx="4465800" cy="717600"/>
          </a:xfrm>
          <a:prstGeom prst="rect">
            <a:avLst/>
          </a:prstGeom>
          <a:noFill/>
          <a:ln>
            <a:noFill/>
          </a:ln>
        </p:spPr>
        <p:txBody>
          <a:bodyPr anchorCtr="0" anchor="b" bIns="57150" lIns="57150" spcFirstLastPara="1" rIns="57150" wrap="square" tIns="57150">
            <a:noAutofit/>
          </a:bodyPr>
          <a:lstStyle/>
          <a:p>
            <a:pPr indent="0" lvl="0" marL="0" rtl="0" algn="ctr">
              <a:spcBef>
                <a:spcPts val="0"/>
              </a:spcBef>
              <a:spcAft>
                <a:spcPts val="0"/>
              </a:spcAft>
              <a:buNone/>
            </a:pPr>
            <a:r>
              <a:rPr lang="en-GB" sz="3600">
                <a:solidFill>
                  <a:srgbClr val="FFFFFF"/>
                </a:solidFill>
              </a:rPr>
              <a:t>🧑‍💻Q&amp;A👩‍💻</a:t>
            </a:r>
            <a:endParaRPr sz="360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30" name="Shape 130"/>
        <p:cNvGrpSpPr/>
        <p:nvPr/>
      </p:nvGrpSpPr>
      <p:grpSpPr>
        <a:xfrm>
          <a:off x="0" y="0"/>
          <a:ext cx="0" cy="0"/>
          <a:chOff x="0" y="0"/>
          <a:chExt cx="0" cy="0"/>
        </a:xfrm>
      </p:grpSpPr>
      <p:sp>
        <p:nvSpPr>
          <p:cNvPr id="131" name="Google Shape;131;p26"/>
          <p:cNvSpPr txBox="1"/>
          <p:nvPr/>
        </p:nvSpPr>
        <p:spPr>
          <a:xfrm>
            <a:off x="2339100" y="2478113"/>
            <a:ext cx="4465800" cy="717600"/>
          </a:xfrm>
          <a:prstGeom prst="rect">
            <a:avLst/>
          </a:prstGeom>
          <a:noFill/>
          <a:ln>
            <a:noFill/>
          </a:ln>
        </p:spPr>
        <p:txBody>
          <a:bodyPr anchorCtr="0" anchor="b" bIns="57150" lIns="57150" spcFirstLastPara="1" rIns="57150" wrap="square" tIns="57150">
            <a:noAutofit/>
          </a:bodyPr>
          <a:lstStyle/>
          <a:p>
            <a:pPr indent="0" lvl="0" marL="0" rtl="0" algn="ctr">
              <a:spcBef>
                <a:spcPts val="0"/>
              </a:spcBef>
              <a:spcAft>
                <a:spcPts val="0"/>
              </a:spcAft>
              <a:buNone/>
            </a:pPr>
            <a:r>
              <a:rPr lang="en-GB" sz="3600">
                <a:solidFill>
                  <a:srgbClr val="FFFFFF"/>
                </a:solidFill>
              </a:rPr>
              <a:t>Thanks!</a:t>
            </a:r>
            <a:endParaRPr sz="36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2" name="Shape 62"/>
        <p:cNvGrpSpPr/>
        <p:nvPr/>
      </p:nvGrpSpPr>
      <p:grpSpPr>
        <a:xfrm>
          <a:off x="0" y="0"/>
          <a:ext cx="0" cy="0"/>
          <a:chOff x="0" y="0"/>
          <a:chExt cx="0" cy="0"/>
        </a:xfrm>
      </p:grpSpPr>
      <p:pic>
        <p:nvPicPr>
          <p:cNvPr id="63" name="Google Shape;63;p14"/>
          <p:cNvPicPr preferRelativeResize="0"/>
          <p:nvPr/>
        </p:nvPicPr>
        <p:blipFill>
          <a:blip r:embed="rId4">
            <a:alphaModFix/>
          </a:blip>
          <a:stretch>
            <a:fillRect/>
          </a:stretch>
        </p:blipFill>
        <p:spPr>
          <a:xfrm>
            <a:off x="3683813" y="431974"/>
            <a:ext cx="2042873" cy="293767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7" name="Shape 67"/>
        <p:cNvGrpSpPr/>
        <p:nvPr/>
      </p:nvGrpSpPr>
      <p:grpSpPr>
        <a:xfrm>
          <a:off x="0" y="0"/>
          <a:ext cx="0" cy="0"/>
          <a:chOff x="0" y="0"/>
          <a:chExt cx="0" cy="0"/>
        </a:xfrm>
      </p:grpSpPr>
      <p:sp>
        <p:nvSpPr>
          <p:cNvPr id="68" name="Google Shape;68;p15"/>
          <p:cNvSpPr txBox="1"/>
          <p:nvPr>
            <p:ph type="ctrTitle"/>
          </p:nvPr>
        </p:nvSpPr>
        <p:spPr>
          <a:xfrm>
            <a:off x="311700" y="2240250"/>
            <a:ext cx="8520600" cy="89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sz="4000">
                <a:solidFill>
                  <a:srgbClr val="445064"/>
                </a:solidFill>
              </a:rPr>
              <a:t>Overview</a:t>
            </a:r>
            <a:endParaRPr sz="4000">
              <a:solidFill>
                <a:srgbClr val="445064"/>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72" name="Shape 72"/>
        <p:cNvGrpSpPr/>
        <p:nvPr/>
      </p:nvGrpSpPr>
      <p:grpSpPr>
        <a:xfrm>
          <a:off x="0" y="0"/>
          <a:ext cx="0" cy="0"/>
          <a:chOff x="0" y="0"/>
          <a:chExt cx="0" cy="0"/>
        </a:xfrm>
      </p:grpSpPr>
      <p:sp>
        <p:nvSpPr>
          <p:cNvPr id="73" name="Google Shape;73;p16"/>
          <p:cNvSpPr txBox="1"/>
          <p:nvPr>
            <p:ph type="title"/>
          </p:nvPr>
        </p:nvSpPr>
        <p:spPr>
          <a:xfrm>
            <a:off x="311700" y="786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445064"/>
                </a:solidFill>
              </a:rPr>
              <a:t>What is it?</a:t>
            </a:r>
            <a:endParaRPr>
              <a:solidFill>
                <a:srgbClr val="445064"/>
              </a:solidFill>
            </a:endParaRPr>
          </a:p>
        </p:txBody>
      </p:sp>
      <p:sp>
        <p:nvSpPr>
          <p:cNvPr id="74" name="Google Shape;74;p16"/>
          <p:cNvSpPr txBox="1"/>
          <p:nvPr>
            <p:ph idx="1" type="body"/>
          </p:nvPr>
        </p:nvSpPr>
        <p:spPr>
          <a:xfrm>
            <a:off x="311700" y="1526975"/>
            <a:ext cx="8520600" cy="304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445064"/>
                </a:solidFill>
              </a:rPr>
              <a:t>TensorFlow Casablanca is a local community of technologists who are interested in advancing their knowledge of TensorFlow (http://tensorflow.org), its use cases and applications.</a:t>
            </a:r>
            <a:endParaRPr>
              <a:solidFill>
                <a:srgbClr val="445064"/>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78" name="Shape 78"/>
        <p:cNvGrpSpPr/>
        <p:nvPr/>
      </p:nvGrpSpPr>
      <p:grpSpPr>
        <a:xfrm>
          <a:off x="0" y="0"/>
          <a:ext cx="0" cy="0"/>
          <a:chOff x="0" y="0"/>
          <a:chExt cx="0" cy="0"/>
        </a:xfrm>
      </p:grpSpPr>
      <p:sp>
        <p:nvSpPr>
          <p:cNvPr id="79" name="Google Shape;79;p17"/>
          <p:cNvSpPr txBox="1"/>
          <p:nvPr>
            <p:ph type="title"/>
          </p:nvPr>
        </p:nvSpPr>
        <p:spPr>
          <a:xfrm>
            <a:off x="311700" y="7263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445064"/>
                </a:solidFill>
              </a:rPr>
              <a:t>Goals</a:t>
            </a:r>
            <a:endParaRPr>
              <a:solidFill>
                <a:srgbClr val="445064"/>
              </a:solidFill>
            </a:endParaRPr>
          </a:p>
        </p:txBody>
      </p:sp>
      <p:sp>
        <p:nvSpPr>
          <p:cNvPr id="80" name="Google Shape;80;p17"/>
          <p:cNvSpPr txBox="1"/>
          <p:nvPr>
            <p:ph idx="1" type="body"/>
          </p:nvPr>
        </p:nvSpPr>
        <p:spPr>
          <a:xfrm>
            <a:off x="311700" y="1476750"/>
            <a:ext cx="8520600" cy="30921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Clr>
                <a:srgbClr val="445064"/>
              </a:buClr>
              <a:buSzPts val="1800"/>
              <a:buChar char="●"/>
            </a:pPr>
            <a:r>
              <a:rPr lang="en-GB">
                <a:solidFill>
                  <a:srgbClr val="445064"/>
                </a:solidFill>
              </a:rPr>
              <a:t>Build projects with TensorFlow</a:t>
            </a:r>
            <a:endParaRPr>
              <a:solidFill>
                <a:srgbClr val="445064"/>
              </a:solidFill>
            </a:endParaRPr>
          </a:p>
          <a:p>
            <a:pPr indent="-342900" lvl="0" marL="457200" rtl="0" algn="just">
              <a:spcBef>
                <a:spcPts val="0"/>
              </a:spcBef>
              <a:spcAft>
                <a:spcPts val="0"/>
              </a:spcAft>
              <a:buClr>
                <a:srgbClr val="445064"/>
              </a:buClr>
              <a:buSzPts val="1800"/>
              <a:buChar char="●"/>
            </a:pPr>
            <a:r>
              <a:rPr lang="en-GB">
                <a:solidFill>
                  <a:srgbClr val="445064"/>
                </a:solidFill>
              </a:rPr>
              <a:t>Incorporate models that bring together rigorous academic research and industry R&amp;D</a:t>
            </a:r>
            <a:endParaRPr>
              <a:solidFill>
                <a:srgbClr val="445064"/>
              </a:solidFill>
            </a:endParaRPr>
          </a:p>
          <a:p>
            <a:pPr indent="-342900" lvl="0" marL="457200" rtl="0" algn="just">
              <a:spcBef>
                <a:spcPts val="0"/>
              </a:spcBef>
              <a:spcAft>
                <a:spcPts val="0"/>
              </a:spcAft>
              <a:buClr>
                <a:srgbClr val="445064"/>
              </a:buClr>
              <a:buSzPts val="1800"/>
              <a:buChar char="●"/>
            </a:pPr>
            <a:r>
              <a:rPr lang="en-GB">
                <a:solidFill>
                  <a:srgbClr val="445064"/>
                </a:solidFill>
              </a:rPr>
              <a:t>Enable developers to create and deploy their own deep learning models built using TensorFlow</a:t>
            </a:r>
            <a:endParaRPr>
              <a:solidFill>
                <a:srgbClr val="445064"/>
              </a:solidFill>
            </a:endParaRPr>
          </a:p>
          <a:p>
            <a:pPr indent="-342900" lvl="0" marL="457200" rtl="0" algn="just">
              <a:spcBef>
                <a:spcPts val="0"/>
              </a:spcBef>
              <a:spcAft>
                <a:spcPts val="0"/>
              </a:spcAft>
              <a:buClr>
                <a:srgbClr val="445064"/>
              </a:buClr>
              <a:buSzPts val="1800"/>
              <a:buChar char="●"/>
            </a:pPr>
            <a:r>
              <a:rPr lang="en-GB">
                <a:solidFill>
                  <a:srgbClr val="445064"/>
                </a:solidFill>
              </a:rPr>
              <a:t>Explore use cases on TensorFlow usage from research to business applications</a:t>
            </a:r>
            <a:endParaRPr>
              <a:solidFill>
                <a:srgbClr val="445064"/>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4" name="Shape 84"/>
        <p:cNvGrpSpPr/>
        <p:nvPr/>
      </p:nvGrpSpPr>
      <p:grpSpPr>
        <a:xfrm>
          <a:off x="0" y="0"/>
          <a:ext cx="0" cy="0"/>
          <a:chOff x="0" y="0"/>
          <a:chExt cx="0" cy="0"/>
        </a:xfrm>
      </p:grpSpPr>
      <p:sp>
        <p:nvSpPr>
          <p:cNvPr id="85" name="Google Shape;85;p18"/>
          <p:cNvSpPr txBox="1"/>
          <p:nvPr>
            <p:ph type="title"/>
          </p:nvPr>
        </p:nvSpPr>
        <p:spPr>
          <a:xfrm>
            <a:off x="311700" y="7966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445064"/>
                </a:solidFill>
              </a:rPr>
              <a:t>Who is it for?</a:t>
            </a:r>
            <a:endParaRPr>
              <a:solidFill>
                <a:srgbClr val="445064"/>
              </a:solidFill>
            </a:endParaRPr>
          </a:p>
        </p:txBody>
      </p:sp>
      <p:sp>
        <p:nvSpPr>
          <p:cNvPr id="86" name="Google Shape;86;p18"/>
          <p:cNvSpPr txBox="1"/>
          <p:nvPr>
            <p:ph idx="1" type="body"/>
          </p:nvPr>
        </p:nvSpPr>
        <p:spPr>
          <a:xfrm>
            <a:off x="311700" y="1544250"/>
            <a:ext cx="8520600" cy="29361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Clr>
                <a:srgbClr val="445064"/>
              </a:buClr>
              <a:buSzPts val="1800"/>
              <a:buChar char="●"/>
            </a:pPr>
            <a:r>
              <a:rPr lang="en-GB">
                <a:solidFill>
                  <a:srgbClr val="445064"/>
                </a:solidFill>
              </a:rPr>
              <a:t>If you are interested in TensorFlow and Deep Learning and their applications in real-world problems</a:t>
            </a:r>
            <a:endParaRPr>
              <a:solidFill>
                <a:srgbClr val="445064"/>
              </a:solidFill>
            </a:endParaRPr>
          </a:p>
          <a:p>
            <a:pPr indent="-342900" lvl="0" marL="457200" rtl="0" algn="just">
              <a:spcBef>
                <a:spcPts val="0"/>
              </a:spcBef>
              <a:spcAft>
                <a:spcPts val="0"/>
              </a:spcAft>
              <a:buClr>
                <a:srgbClr val="445064"/>
              </a:buClr>
              <a:buSzPts val="1800"/>
              <a:buChar char="●"/>
            </a:pPr>
            <a:r>
              <a:rPr lang="en-GB">
                <a:solidFill>
                  <a:srgbClr val="445064"/>
                </a:solidFill>
              </a:rPr>
              <a:t>If you just want to start with these technologies but you don't know how to join our group.</a:t>
            </a:r>
            <a:endParaRPr>
              <a:solidFill>
                <a:srgbClr val="445064"/>
              </a:solidFill>
            </a:endParaRPr>
          </a:p>
          <a:p>
            <a:pPr indent="0" lvl="0" marL="0" rtl="0" algn="just">
              <a:spcBef>
                <a:spcPts val="1600"/>
              </a:spcBef>
              <a:spcAft>
                <a:spcPts val="1600"/>
              </a:spcAft>
              <a:buNone/>
            </a:pPr>
            <a:r>
              <a:rPr lang="en-GB">
                <a:solidFill>
                  <a:srgbClr val="445064"/>
                </a:solidFill>
              </a:rPr>
              <a:t>Help us grow the community, share knowledge, and enjoy a regular dose of human interaction, smiles and conversations on all things TensorFlow.</a:t>
            </a:r>
            <a:endParaRPr>
              <a:solidFill>
                <a:srgbClr val="44506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0" name="Shape 90"/>
        <p:cNvGrpSpPr/>
        <p:nvPr/>
      </p:nvGrpSpPr>
      <p:grpSpPr>
        <a:xfrm>
          <a:off x="0" y="0"/>
          <a:ext cx="0" cy="0"/>
          <a:chOff x="0" y="0"/>
          <a:chExt cx="0" cy="0"/>
        </a:xfrm>
      </p:grpSpPr>
      <p:sp>
        <p:nvSpPr>
          <p:cNvPr id="91" name="Google Shape;91;p19"/>
          <p:cNvSpPr txBox="1"/>
          <p:nvPr>
            <p:ph type="title"/>
          </p:nvPr>
        </p:nvSpPr>
        <p:spPr>
          <a:xfrm>
            <a:off x="311700" y="7765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445064"/>
                </a:solidFill>
              </a:rPr>
              <a:t>Upcoming activities </a:t>
            </a:r>
            <a:endParaRPr>
              <a:solidFill>
                <a:srgbClr val="445064"/>
              </a:solidFill>
            </a:endParaRPr>
          </a:p>
        </p:txBody>
      </p:sp>
      <p:sp>
        <p:nvSpPr>
          <p:cNvPr id="92" name="Google Shape;92;p19"/>
          <p:cNvSpPr txBox="1"/>
          <p:nvPr>
            <p:ph idx="1" type="body"/>
          </p:nvPr>
        </p:nvSpPr>
        <p:spPr>
          <a:xfrm>
            <a:off x="311700" y="1516925"/>
            <a:ext cx="8520600" cy="3051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445064"/>
              </a:buClr>
              <a:buSzPts val="1800"/>
              <a:buChar char="●"/>
            </a:pPr>
            <a:r>
              <a:rPr lang="en-GB">
                <a:solidFill>
                  <a:srgbClr val="445064"/>
                </a:solidFill>
              </a:rPr>
              <a:t>Codelabs</a:t>
            </a:r>
            <a:endParaRPr>
              <a:solidFill>
                <a:srgbClr val="445064"/>
              </a:solidFill>
            </a:endParaRPr>
          </a:p>
          <a:p>
            <a:pPr indent="-342900" lvl="0" marL="457200" rtl="0" algn="l">
              <a:spcBef>
                <a:spcPts val="0"/>
              </a:spcBef>
              <a:spcAft>
                <a:spcPts val="0"/>
              </a:spcAft>
              <a:buClr>
                <a:srgbClr val="445064"/>
              </a:buClr>
              <a:buSzPts val="1800"/>
              <a:buChar char="●"/>
            </a:pPr>
            <a:r>
              <a:rPr lang="en-GB">
                <a:solidFill>
                  <a:srgbClr val="445064"/>
                </a:solidFill>
              </a:rPr>
              <a:t>Talks from experts</a:t>
            </a:r>
            <a:endParaRPr>
              <a:solidFill>
                <a:srgbClr val="445064"/>
              </a:solidFill>
            </a:endParaRPr>
          </a:p>
          <a:p>
            <a:pPr indent="-342900" lvl="0" marL="457200" rtl="0" algn="l">
              <a:spcBef>
                <a:spcPts val="0"/>
              </a:spcBef>
              <a:spcAft>
                <a:spcPts val="0"/>
              </a:spcAft>
              <a:buClr>
                <a:srgbClr val="445064"/>
              </a:buClr>
              <a:buSzPts val="1800"/>
              <a:buChar char="●"/>
            </a:pPr>
            <a:r>
              <a:rPr lang="en-GB">
                <a:solidFill>
                  <a:srgbClr val="445064"/>
                </a:solidFill>
              </a:rPr>
              <a:t>TF In </a:t>
            </a:r>
            <a:r>
              <a:rPr lang="en-GB">
                <a:solidFill>
                  <a:srgbClr val="445064"/>
                </a:solidFill>
              </a:rPr>
              <a:t>depth explanation labs</a:t>
            </a:r>
            <a:endParaRPr>
              <a:solidFill>
                <a:srgbClr val="445064"/>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6" name="Shape 96"/>
        <p:cNvGrpSpPr/>
        <p:nvPr/>
      </p:nvGrpSpPr>
      <p:grpSpPr>
        <a:xfrm>
          <a:off x="0" y="0"/>
          <a:ext cx="0" cy="0"/>
          <a:chOff x="0" y="0"/>
          <a:chExt cx="0" cy="0"/>
        </a:xfrm>
      </p:grpSpPr>
      <p:sp>
        <p:nvSpPr>
          <p:cNvPr id="97" name="Google Shape;97;p20"/>
          <p:cNvSpPr txBox="1"/>
          <p:nvPr>
            <p:ph type="title"/>
          </p:nvPr>
        </p:nvSpPr>
        <p:spPr>
          <a:xfrm>
            <a:off x="311700" y="776550"/>
            <a:ext cx="8520600" cy="101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445064"/>
                </a:solidFill>
              </a:rPr>
              <a:t>Have a </a:t>
            </a:r>
            <a:r>
              <a:rPr lang="en-GB">
                <a:solidFill>
                  <a:srgbClr val="445064"/>
                </a:solidFill>
              </a:rPr>
              <a:t>suggestion? </a:t>
            </a:r>
            <a:br>
              <a:rPr lang="en-GB">
                <a:solidFill>
                  <a:srgbClr val="445064"/>
                </a:solidFill>
              </a:rPr>
            </a:br>
            <a:r>
              <a:rPr lang="en-GB">
                <a:solidFill>
                  <a:srgbClr val="445064"/>
                </a:solidFill>
              </a:rPr>
              <a:t>Wanna speak at one of our events?</a:t>
            </a:r>
            <a:endParaRPr>
              <a:solidFill>
                <a:srgbClr val="445064"/>
              </a:solidFill>
            </a:endParaRPr>
          </a:p>
        </p:txBody>
      </p:sp>
      <p:sp>
        <p:nvSpPr>
          <p:cNvPr id="98" name="Google Shape;98;p20"/>
          <p:cNvSpPr txBox="1"/>
          <p:nvPr>
            <p:ph idx="1" type="body"/>
          </p:nvPr>
        </p:nvSpPr>
        <p:spPr>
          <a:xfrm>
            <a:off x="311700" y="1908723"/>
            <a:ext cx="8520600" cy="2969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solidFill>
                  <a:srgbClr val="445064"/>
                </a:solidFill>
              </a:rPr>
              <a:t>If you're interested in giving a presentation at our group, please contact the organizers or send your talk proposal to our email: </a:t>
            </a:r>
            <a:r>
              <a:rPr lang="en-GB">
                <a:solidFill>
                  <a:srgbClr val="EF7A30"/>
                </a:solidFill>
              </a:rPr>
              <a:t>tensorflow.casa@gmail.com</a:t>
            </a:r>
            <a:r>
              <a:rPr lang="en-GB">
                <a:solidFill>
                  <a:srgbClr val="445064"/>
                </a:solidFill>
              </a:rPr>
              <a:t>. </a:t>
            </a:r>
            <a:endParaRPr>
              <a:solidFill>
                <a:srgbClr val="445064"/>
              </a:solidFill>
            </a:endParaRPr>
          </a:p>
          <a:p>
            <a:pPr indent="0" lvl="0" marL="0" rtl="0" algn="just">
              <a:spcBef>
                <a:spcPts val="1600"/>
              </a:spcBef>
              <a:spcAft>
                <a:spcPts val="1600"/>
              </a:spcAft>
              <a:buNone/>
            </a:pPr>
            <a:r>
              <a:rPr lang="en-GB">
                <a:solidFill>
                  <a:srgbClr val="445064"/>
                </a:solidFill>
              </a:rPr>
              <a:t>We are always on the lookout for people that want to share their knowledge and experience with other group members.</a:t>
            </a:r>
            <a:endParaRPr>
              <a:solidFill>
                <a:srgbClr val="445064"/>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2" name="Shape 102"/>
        <p:cNvGrpSpPr/>
        <p:nvPr/>
      </p:nvGrpSpPr>
      <p:grpSpPr>
        <a:xfrm>
          <a:off x="0" y="0"/>
          <a:ext cx="0" cy="0"/>
          <a:chOff x="0" y="0"/>
          <a:chExt cx="0" cy="0"/>
        </a:xfrm>
      </p:grpSpPr>
      <p:sp>
        <p:nvSpPr>
          <p:cNvPr id="103" name="Google Shape;103;p21"/>
          <p:cNvSpPr txBox="1"/>
          <p:nvPr>
            <p:ph type="title"/>
          </p:nvPr>
        </p:nvSpPr>
        <p:spPr>
          <a:xfrm>
            <a:off x="311700" y="666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445064"/>
                </a:solidFill>
              </a:rPr>
              <a:t>Code of </a:t>
            </a:r>
            <a:r>
              <a:rPr lang="en-GB">
                <a:solidFill>
                  <a:srgbClr val="445064"/>
                </a:solidFill>
              </a:rPr>
              <a:t>Conduct</a:t>
            </a:r>
            <a:endParaRPr>
              <a:solidFill>
                <a:srgbClr val="445064"/>
              </a:solidFill>
            </a:endParaRPr>
          </a:p>
        </p:txBody>
      </p:sp>
      <p:sp>
        <p:nvSpPr>
          <p:cNvPr id="104" name="Google Shape;104;p21"/>
          <p:cNvSpPr txBox="1"/>
          <p:nvPr>
            <p:ph idx="1" type="body"/>
          </p:nvPr>
        </p:nvSpPr>
        <p:spPr>
          <a:xfrm>
            <a:off x="311700" y="1366250"/>
            <a:ext cx="8520600" cy="3435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b="1" lang="en-GB" sz="1700">
                <a:solidFill>
                  <a:srgbClr val="EF7A30"/>
                </a:solidFill>
                <a:highlight>
                  <a:srgbClr val="FFFFFF"/>
                </a:highlight>
                <a:latin typeface="Roboto"/>
                <a:ea typeface="Roboto"/>
                <a:cs typeface="Roboto"/>
                <a:sym typeface="Roboto"/>
              </a:rPr>
              <a:t>Be nice</a:t>
            </a:r>
            <a:r>
              <a:rPr b="1" lang="en-GB" sz="1700">
                <a:solidFill>
                  <a:srgbClr val="676C72"/>
                </a:solidFill>
                <a:highlight>
                  <a:srgbClr val="FFFFFF"/>
                </a:highlight>
                <a:latin typeface="Roboto"/>
                <a:ea typeface="Roboto"/>
                <a:cs typeface="Roboto"/>
                <a:sym typeface="Roboto"/>
              </a:rPr>
              <a:t>.</a:t>
            </a:r>
            <a:r>
              <a:rPr lang="en-GB" sz="1700">
                <a:solidFill>
                  <a:srgbClr val="676C72"/>
                </a:solidFill>
                <a:highlight>
                  <a:srgbClr val="FFFFFF"/>
                </a:highlight>
                <a:latin typeface="Roboto"/>
                <a:ea typeface="Roboto"/>
                <a:cs typeface="Roboto"/>
                <a:sym typeface="Roboto"/>
              </a:rPr>
              <a:t> We're all part of the same community, so be friendly, welcoming, and generally a nice person. Be someone that other people want to be around.</a:t>
            </a:r>
            <a:endParaRPr sz="1700">
              <a:solidFill>
                <a:srgbClr val="676C72"/>
              </a:solidFill>
              <a:highlight>
                <a:srgbClr val="FFFFFF"/>
              </a:highlight>
              <a:latin typeface="Roboto"/>
              <a:ea typeface="Roboto"/>
              <a:cs typeface="Roboto"/>
              <a:sym typeface="Roboto"/>
            </a:endParaRPr>
          </a:p>
          <a:p>
            <a:pPr indent="0" lvl="0" marL="0" rtl="0" algn="just">
              <a:spcBef>
                <a:spcPts val="1200"/>
              </a:spcBef>
              <a:spcAft>
                <a:spcPts val="0"/>
              </a:spcAft>
              <a:buClr>
                <a:schemeClr val="dk1"/>
              </a:buClr>
              <a:buSzPts val="1100"/>
              <a:buFont typeface="Arial"/>
              <a:buNone/>
            </a:pPr>
            <a:r>
              <a:rPr b="1" lang="en-GB" sz="1700">
                <a:solidFill>
                  <a:srgbClr val="EF7A30"/>
                </a:solidFill>
                <a:highlight>
                  <a:srgbClr val="FFFFFF"/>
                </a:highlight>
                <a:latin typeface="Roboto"/>
                <a:ea typeface="Roboto"/>
                <a:cs typeface="Roboto"/>
                <a:sym typeface="Roboto"/>
              </a:rPr>
              <a:t>Be respectful and constructive</a:t>
            </a:r>
            <a:r>
              <a:rPr b="1" lang="en-GB" sz="1700">
                <a:solidFill>
                  <a:srgbClr val="676C72"/>
                </a:solidFill>
                <a:highlight>
                  <a:srgbClr val="FFFFFF"/>
                </a:highlight>
                <a:latin typeface="Roboto"/>
                <a:ea typeface="Roboto"/>
                <a:cs typeface="Roboto"/>
                <a:sym typeface="Roboto"/>
              </a:rPr>
              <a:t>.</a:t>
            </a:r>
            <a:r>
              <a:rPr lang="en-GB" sz="1700">
                <a:solidFill>
                  <a:srgbClr val="676C72"/>
                </a:solidFill>
                <a:highlight>
                  <a:srgbClr val="FFFFFF"/>
                </a:highlight>
                <a:latin typeface="Roboto"/>
                <a:ea typeface="Roboto"/>
                <a:cs typeface="Roboto"/>
                <a:sym typeface="Roboto"/>
              </a:rPr>
              <a:t> Remember to be respectful and constructive with your communication to fellow members. Don't get into flame wars, make personal attacks, vent, or rant unconstructively. Everyone should take responsibility for the community and take the initiative to diffuse tension and stop a negative thread as early as possible.</a:t>
            </a:r>
            <a:endParaRPr sz="1700">
              <a:solidFill>
                <a:srgbClr val="676C72"/>
              </a:solidFill>
              <a:highlight>
                <a:srgbClr val="FFFFFF"/>
              </a:highlight>
              <a:latin typeface="Roboto"/>
              <a:ea typeface="Roboto"/>
              <a:cs typeface="Roboto"/>
              <a:sym typeface="Roboto"/>
            </a:endParaRPr>
          </a:p>
          <a:p>
            <a:pPr indent="0" lvl="0" marL="0" rtl="0" algn="just">
              <a:spcBef>
                <a:spcPts val="1200"/>
              </a:spcBef>
              <a:spcAft>
                <a:spcPts val="0"/>
              </a:spcAft>
              <a:buClr>
                <a:schemeClr val="dk1"/>
              </a:buClr>
              <a:buSzPts val="1100"/>
              <a:buFont typeface="Arial"/>
              <a:buNone/>
            </a:pPr>
            <a:r>
              <a:rPr b="1" lang="en-GB" sz="1700">
                <a:solidFill>
                  <a:srgbClr val="EF7A30"/>
                </a:solidFill>
                <a:highlight>
                  <a:srgbClr val="FFFFFF"/>
                </a:highlight>
                <a:latin typeface="Roboto"/>
                <a:ea typeface="Roboto"/>
                <a:cs typeface="Roboto"/>
                <a:sym typeface="Roboto"/>
              </a:rPr>
              <a:t>Be collaborative</a:t>
            </a:r>
            <a:r>
              <a:rPr b="1" lang="en-GB" sz="1700">
                <a:solidFill>
                  <a:srgbClr val="676C72"/>
                </a:solidFill>
                <a:highlight>
                  <a:srgbClr val="FFFFFF"/>
                </a:highlight>
                <a:latin typeface="Roboto"/>
                <a:ea typeface="Roboto"/>
                <a:cs typeface="Roboto"/>
                <a:sym typeface="Roboto"/>
              </a:rPr>
              <a:t>.</a:t>
            </a:r>
            <a:r>
              <a:rPr lang="en-GB" sz="1700">
                <a:solidFill>
                  <a:srgbClr val="676C72"/>
                </a:solidFill>
                <a:highlight>
                  <a:srgbClr val="FFFFFF"/>
                </a:highlight>
                <a:latin typeface="Roboto"/>
                <a:ea typeface="Roboto"/>
                <a:cs typeface="Roboto"/>
                <a:sym typeface="Roboto"/>
              </a:rPr>
              <a:t> Work together! We can learn a lot from each other. Share knowledge, and help each other out.</a:t>
            </a:r>
            <a:endParaRPr sz="1700">
              <a:solidFill>
                <a:srgbClr val="676C72"/>
              </a:solidFill>
              <a:highlight>
                <a:srgbClr val="FFFFFF"/>
              </a:highlight>
              <a:latin typeface="Roboto"/>
              <a:ea typeface="Roboto"/>
              <a:cs typeface="Roboto"/>
              <a:sym typeface="Roboto"/>
            </a:endParaRPr>
          </a:p>
          <a:p>
            <a:pPr indent="0" lvl="0" marL="0" rtl="0" algn="just">
              <a:spcBef>
                <a:spcPts val="0"/>
              </a:spcBef>
              <a:spcAft>
                <a:spcPts val="1600"/>
              </a:spcAft>
              <a:buNone/>
            </a:pPr>
            <a:r>
              <a:t/>
            </a:r>
            <a:endParaRPr sz="2300">
              <a:solidFill>
                <a:srgbClr val="445064"/>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